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7" r:id="rId3"/>
    <p:sldId id="257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12" name="Segnaposto numero diapositiva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/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Rettango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1" name="Rettango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7" name="Rettango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8B5C9E0-422A-44BD-8015-A893356D0C48}" type="datetimeFigureOut">
              <a:rPr lang="it-IT" smtClean="0"/>
              <a:pPr/>
              <a:t>01/05/2016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Rettango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5430F5D-A1A9-408A-9A5D-14D22103DB04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Liceo Porporato</a:t>
            </a:r>
            <a:br>
              <a:rPr lang="it-IT" dirty="0" smtClean="0"/>
            </a:br>
            <a:r>
              <a:rPr lang="it-IT" dirty="0" smtClean="0"/>
              <a:t>Talenti Neodiplomati 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Cork  </a:t>
            </a:r>
            <a:br>
              <a:rPr lang="it-IT" dirty="0" smtClean="0"/>
            </a:br>
            <a:r>
              <a:rPr lang="it-IT" dirty="0" smtClean="0"/>
              <a:t>Dublino</a:t>
            </a:r>
            <a:br>
              <a:rPr lang="it-IT" dirty="0" smtClean="0"/>
            </a:br>
            <a:r>
              <a:rPr lang="it-IT" dirty="0" err="1" smtClean="0"/>
              <a:t>Lorient</a:t>
            </a:r>
            <a:r>
              <a:rPr lang="it-IT" dirty="0" smtClean="0"/>
              <a:t> 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400800" cy="697632"/>
          </a:xfrm>
        </p:spPr>
        <p:txBody>
          <a:bodyPr/>
          <a:lstStyle/>
          <a:p>
            <a:r>
              <a:rPr lang="it-IT" dirty="0" smtClean="0"/>
              <a:t>                                               27/04/2016</a:t>
            </a:r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Impegni per formazione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7 oppure 14 maggio: seminari in presenza 4 ore: abbiamo richiesto il 7 maggio per esame First 14 maggio (Intercultura)</a:t>
            </a:r>
          </a:p>
          <a:p>
            <a:r>
              <a:rPr lang="it-IT" dirty="0" smtClean="0"/>
              <a:t>17 maggio (pomeriggio) web seminar </a:t>
            </a:r>
          </a:p>
          <a:p>
            <a:r>
              <a:rPr lang="it-IT" dirty="0" smtClean="0"/>
              <a:t>fine maggio 2016: evento organizzato da Fondazione CRT a Torino per tutti i ragazzi in partenza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Impegni per formazione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Sicurezza </a:t>
            </a:r>
            <a:r>
              <a:rPr lang="it-IT" dirty="0" smtClean="0"/>
              <a:t>(corso on </a:t>
            </a:r>
            <a:r>
              <a:rPr lang="it-IT" dirty="0" err="1" smtClean="0"/>
              <a:t>line</a:t>
            </a:r>
            <a:r>
              <a:rPr lang="it-IT" dirty="0" smtClean="0"/>
              <a:t> tramite registro elettronico, test a scuola tra il 16/05 h 13.20-13.50 in laboratorio di informatica in sede)</a:t>
            </a:r>
          </a:p>
          <a:p>
            <a:r>
              <a:rPr lang="it-IT" dirty="0" smtClean="0"/>
              <a:t>Formazione con assistente di lingua francese venerdì 29 aprile</a:t>
            </a:r>
          </a:p>
          <a:p>
            <a:r>
              <a:rPr lang="it-IT" dirty="0" smtClean="0"/>
              <a:t>Formazione con insegnante di lingua inglese lunedì 9 maggio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t-IT" dirty="0" smtClean="0"/>
              <a:t>Da circ. n. 449 del 22-4-2016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29600" cy="547260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it-IT" sz="1100" dirty="0" smtClean="0"/>
          </a:p>
          <a:p>
            <a:r>
              <a:rPr lang="it-IT" sz="1100" dirty="0" smtClean="0"/>
              <a:t>FORMAZIONE ON LINE</a:t>
            </a:r>
          </a:p>
          <a:p>
            <a:r>
              <a:rPr lang="it-IT" sz="1100" dirty="0" smtClean="0"/>
              <a:t>Per l’Alternanza Scuola Lavoro e i Talenti neodiplomati è necessaria la formazione obbligatoria di quattro</a:t>
            </a:r>
          </a:p>
          <a:p>
            <a:r>
              <a:rPr lang="it-IT" sz="1100" dirty="0" smtClean="0"/>
              <a:t>ore, attraverso un corso disponibile on </a:t>
            </a:r>
            <a:r>
              <a:rPr lang="it-IT" sz="1100" dirty="0" err="1" smtClean="0"/>
              <a:t>line</a:t>
            </a:r>
            <a:r>
              <a:rPr lang="it-IT" sz="1100" dirty="0" smtClean="0"/>
              <a:t> sul Registro Elettronico.</a:t>
            </a:r>
          </a:p>
          <a:p>
            <a:r>
              <a:rPr lang="it-IT" sz="1100" dirty="0" smtClean="0"/>
              <a:t>Per svolgere il corso:</a:t>
            </a:r>
          </a:p>
          <a:p>
            <a:r>
              <a:rPr lang="it-IT" sz="1100" dirty="0" smtClean="0"/>
              <a:t> accedere al registro elettronico con le credenziali studente distribuite dai coordinatori di classe entro il</a:t>
            </a:r>
          </a:p>
          <a:p>
            <a:r>
              <a:rPr lang="it-IT" sz="1100" dirty="0" smtClean="0"/>
              <a:t> 23 Aprile 2016;</a:t>
            </a:r>
          </a:p>
          <a:p>
            <a:r>
              <a:rPr lang="it-IT" sz="1100" dirty="0" smtClean="0"/>
              <a:t> selezionare l'applicazione Scuola e Territorio;</a:t>
            </a:r>
          </a:p>
          <a:p>
            <a:r>
              <a:rPr lang="it-IT" sz="1100" dirty="0" smtClean="0"/>
              <a:t> selezionare la voce SICUREZZA;</a:t>
            </a:r>
          </a:p>
          <a:p>
            <a:r>
              <a:rPr lang="it-IT" sz="1100" dirty="0" smtClean="0"/>
              <a:t> selezionare la voce VIDEOCORSO;</a:t>
            </a:r>
          </a:p>
          <a:p>
            <a:r>
              <a:rPr lang="it-IT" sz="1100" dirty="0" smtClean="0"/>
              <a:t> i dieci moduli di cui consta il percorso si attiveranno in sequenza, a partire dal Modulo 1; per accedere a quello successivo è necessario aver completato il precedente e aver svolto gli esercizi; il corso è terminato in modo corretto solo dopo aver preso visione anche delle slide e dei documenti e dopo lo svolgimento dei test formativi intermedi. In totale le attività richieste durano 210 minuti</a:t>
            </a:r>
          </a:p>
          <a:p>
            <a:r>
              <a:rPr lang="it-IT" sz="1100" dirty="0" smtClean="0"/>
              <a:t>TEST FINALE</a:t>
            </a:r>
          </a:p>
          <a:p>
            <a:r>
              <a:rPr lang="it-IT" sz="1100" dirty="0" smtClean="0"/>
              <a:t>Gli interessati effettueranno il test finale in materia di sicurezza previsto a norma del </a:t>
            </a:r>
            <a:r>
              <a:rPr lang="it-IT" sz="1100" dirty="0" err="1" smtClean="0"/>
              <a:t>D.Lgs</a:t>
            </a:r>
            <a:r>
              <a:rPr lang="it-IT" sz="1100" dirty="0" smtClean="0"/>
              <a:t> 81/2008,</a:t>
            </a:r>
          </a:p>
          <a:p>
            <a:r>
              <a:rPr lang="it-IT" sz="1100" dirty="0" smtClean="0"/>
              <a:t>secondo il calendario allegato, nei giorni 16-17 e 18 Maggio 2016. Il test finale è consentito solo agli studenti che abbiano seguito l'intero corso on </a:t>
            </a:r>
            <a:r>
              <a:rPr lang="it-IT" sz="1100" dirty="0" err="1" smtClean="0"/>
              <a:t>line</a:t>
            </a:r>
            <a:r>
              <a:rPr lang="it-IT" sz="1100" dirty="0" smtClean="0"/>
              <a:t>; l'effettivo svolgimento di tutte le attività previste viene automaticamente registrato e sarà monitorato prima dell'ammissione alla prova. Ai fini della verifica dell'ammissibilità al test si richiede agli studenti di completare il corso on </a:t>
            </a:r>
            <a:r>
              <a:rPr lang="it-IT" sz="1100" dirty="0" err="1" smtClean="0"/>
              <a:t>line</a:t>
            </a:r>
            <a:r>
              <a:rPr lang="it-IT" sz="1100" dirty="0" smtClean="0"/>
              <a:t> entro GIOVEDI' 12 MAGGIO 2016.</a:t>
            </a:r>
          </a:p>
          <a:p>
            <a:r>
              <a:rPr lang="it-IT" sz="1100" dirty="0" smtClean="0"/>
              <a:t>.gli studenti dovranno portare con sé le credenziali individuali</a:t>
            </a:r>
          </a:p>
          <a:p>
            <a:r>
              <a:rPr lang="it-IT" sz="1100" dirty="0" smtClean="0"/>
              <a:t>Il test si compone di dieci domande a risposta multipla alle quali rispondere in 30 minuti; la prova è superata</a:t>
            </a:r>
          </a:p>
          <a:p>
            <a:r>
              <a:rPr lang="it-IT" sz="1100" dirty="0" smtClean="0"/>
              <a:t>rispondendo correttamente a sei domande.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Ruoli specifici di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CRT </a:t>
            </a:r>
          </a:p>
          <a:p>
            <a:endParaRPr lang="it-IT" dirty="0"/>
          </a:p>
          <a:p>
            <a:r>
              <a:rPr lang="it-IT" dirty="0" smtClean="0"/>
              <a:t>Liceo Porporato</a:t>
            </a:r>
          </a:p>
          <a:p>
            <a:endParaRPr lang="it-IT" dirty="0"/>
          </a:p>
          <a:p>
            <a:r>
              <a:rPr lang="it-IT" dirty="0" smtClean="0"/>
              <a:t>Partner estero</a:t>
            </a:r>
          </a:p>
          <a:p>
            <a:endParaRPr lang="it-IT" dirty="0"/>
          </a:p>
          <a:p>
            <a:r>
              <a:rPr lang="it-IT" dirty="0" smtClean="0"/>
              <a:t>Azienda</a:t>
            </a:r>
          </a:p>
          <a:p>
            <a:endParaRPr lang="it-IT" dirty="0"/>
          </a:p>
          <a:p>
            <a:r>
              <a:rPr lang="it-IT" dirty="0" smtClean="0"/>
              <a:t>Beneficiario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Cauzione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b="1" dirty="0" smtClean="0"/>
              <a:t>Volo A/R Irlanda</a:t>
            </a:r>
          </a:p>
          <a:p>
            <a:r>
              <a:rPr lang="it-IT" sz="2100" dirty="0" smtClean="0"/>
              <a:t>09JUL </a:t>
            </a:r>
            <a:r>
              <a:rPr lang="it-IT" sz="2100" dirty="0" err="1" smtClean="0"/>
              <a:t>To-Paris</a:t>
            </a:r>
            <a:r>
              <a:rPr lang="it-IT" sz="2100" dirty="0" smtClean="0"/>
              <a:t>  0625-0800  </a:t>
            </a:r>
            <a:r>
              <a:rPr lang="it-IT" sz="2100" dirty="0" err="1" smtClean="0"/>
              <a:t>Paris-Dub</a:t>
            </a:r>
            <a:r>
              <a:rPr lang="it-IT" sz="2100" dirty="0" smtClean="0"/>
              <a:t>   1310 -1410             </a:t>
            </a:r>
          </a:p>
          <a:p>
            <a:r>
              <a:rPr lang="it-IT" sz="2100" dirty="0" smtClean="0"/>
              <a:t> 01OCT </a:t>
            </a:r>
            <a:r>
              <a:rPr lang="it-IT" sz="2100" dirty="0" err="1" smtClean="0"/>
              <a:t>Dub-Paris</a:t>
            </a:r>
            <a:r>
              <a:rPr lang="it-IT" sz="2100" dirty="0" smtClean="0"/>
              <a:t> 1705 -1955 </a:t>
            </a:r>
            <a:r>
              <a:rPr lang="it-IT" sz="2100" dirty="0" err="1" smtClean="0"/>
              <a:t>Paris-To</a:t>
            </a:r>
            <a:r>
              <a:rPr lang="it-IT" sz="2100" dirty="0" smtClean="0"/>
              <a:t>    2050 - 2225            </a:t>
            </a:r>
          </a:p>
          <a:p>
            <a:pPr>
              <a:buNone/>
            </a:pPr>
            <a:endParaRPr lang="it-IT" dirty="0"/>
          </a:p>
          <a:p>
            <a:r>
              <a:rPr lang="it-IT" b="1" dirty="0" smtClean="0"/>
              <a:t>TGV A/R Francia</a:t>
            </a:r>
          </a:p>
          <a:p>
            <a:r>
              <a:rPr lang="fr-FR" sz="1900" b="1" dirty="0" smtClean="0"/>
              <a:t>TURIN LORIENT  1 Passager Montant: 112.00 € </a:t>
            </a:r>
            <a:endParaRPr lang="it-IT" sz="1900" dirty="0" smtClean="0"/>
          </a:p>
          <a:p>
            <a:r>
              <a:rPr lang="fr-FR" sz="1900" dirty="0" smtClean="0"/>
              <a:t>Date du trajet :   10 Juillet 2016      Aller Départ à :07h39    De la gare de :TORINO PORTA SUSA</a:t>
            </a:r>
            <a:endParaRPr lang="it-IT" sz="1900" dirty="0" smtClean="0"/>
          </a:p>
          <a:p>
            <a:r>
              <a:rPr lang="fr-FR" sz="1900" dirty="0" smtClean="0"/>
              <a:t>TGV Numéro 9240   2e classe</a:t>
            </a:r>
            <a:endParaRPr lang="it-IT" sz="1900" dirty="0" smtClean="0"/>
          </a:p>
          <a:p>
            <a:r>
              <a:rPr lang="fr-FR" sz="1900" dirty="0" smtClean="0"/>
              <a:t>Arrivée à :13h20     À la gare de :PARIS GARE DE LYON   Départ à :15h05 De la gare de :PARIS MONTPARNASSE 1 ET 2</a:t>
            </a:r>
            <a:endParaRPr lang="it-IT" sz="1900" dirty="0" smtClean="0"/>
          </a:p>
          <a:p>
            <a:r>
              <a:rPr lang="fr-FR" sz="1900" dirty="0" smtClean="0"/>
              <a:t>TGV Numéro:8729  2e classe</a:t>
            </a:r>
            <a:endParaRPr lang="it-IT" sz="1900" dirty="0" smtClean="0"/>
          </a:p>
          <a:p>
            <a:r>
              <a:rPr lang="fr-FR" sz="1900" dirty="0" smtClean="0"/>
              <a:t>Arrivée à 18h51 À la gare de LORIENT</a:t>
            </a:r>
            <a:endParaRPr lang="it-IT" sz="1900" dirty="0" smtClean="0"/>
          </a:p>
          <a:p>
            <a:pPr>
              <a:buNone/>
            </a:pPr>
            <a:endParaRPr lang="it-IT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dirty="0" smtClean="0">
                <a:solidFill>
                  <a:srgbClr val="FF0000"/>
                </a:solidFill>
              </a:rPr>
              <a:t>NB conservare ricevuta di pagamento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Date stage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Partenza 9 o 10 luglio</a:t>
            </a:r>
          </a:p>
          <a:p>
            <a:r>
              <a:rPr lang="it-IT" dirty="0" smtClean="0"/>
              <a:t>Prima settimana: corso intensivo di formazione linguistica</a:t>
            </a:r>
          </a:p>
          <a:p>
            <a:r>
              <a:rPr lang="it-IT" dirty="0" smtClean="0"/>
              <a:t>Dal 18 luglio 11 settimane di tirocinio </a:t>
            </a:r>
          </a:p>
          <a:p>
            <a:r>
              <a:rPr lang="it-IT" dirty="0" smtClean="0"/>
              <a:t>Rientro 1 o 2 ottobre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Cosa portare con </a:t>
            </a:r>
            <a:r>
              <a:rPr lang="it-IT" dirty="0" err="1" smtClean="0"/>
              <a:t>sè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Carta d’identità valida</a:t>
            </a:r>
          </a:p>
          <a:p>
            <a:r>
              <a:rPr lang="it-IT" dirty="0" smtClean="0"/>
              <a:t>Tesserino sanitario europeo</a:t>
            </a:r>
          </a:p>
          <a:p>
            <a:r>
              <a:rPr lang="it-IT" dirty="0" smtClean="0"/>
              <a:t>Fotocopia di entrambi i documenti</a:t>
            </a:r>
          </a:p>
          <a:p>
            <a:r>
              <a:rPr lang="it-IT" dirty="0" smtClean="0"/>
              <a:t>Abbigliamento consono al clima e ai posti di lavoro </a:t>
            </a:r>
          </a:p>
          <a:p>
            <a:r>
              <a:rPr lang="it-IT" dirty="0" smtClean="0"/>
              <a:t>Documentazione sanitaria in caso di patologie particolari</a:t>
            </a: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Assicurazione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Il contratto di assicurazione della scuola con la Reale Mutua copre:</a:t>
            </a:r>
          </a:p>
          <a:p>
            <a:pPr marL="0" indent="0">
              <a:buNone/>
            </a:pPr>
            <a:r>
              <a:rPr lang="it-IT" dirty="0" smtClean="0"/>
              <a:t>-responsabilità civile per danni a terzi</a:t>
            </a:r>
          </a:p>
          <a:p>
            <a:pPr marL="0" indent="0">
              <a:buNone/>
            </a:pPr>
            <a:r>
              <a:rPr lang="it-IT" dirty="0" smtClean="0"/>
              <a:t>-infortuni sul lavoro</a:t>
            </a:r>
          </a:p>
          <a:p>
            <a:pPr marL="0" indent="0">
              <a:buNone/>
            </a:pPr>
            <a:r>
              <a:rPr lang="it-IT" dirty="0" smtClean="0"/>
              <a:t>-coperture di spese sanitarie per i casi indicati nella polizza (es. no spese dentistiche).</a:t>
            </a:r>
          </a:p>
          <a:p>
            <a:pPr marL="0" indent="0">
              <a:buNone/>
            </a:pPr>
            <a:r>
              <a:rPr lang="it-IT" dirty="0" smtClean="0"/>
              <a:t>Le famiglie sono libere di provvedere ad ulteriori coperture assicurative.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Conto corrente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smtClean="0"/>
              <a:t>Foglio </a:t>
            </a:r>
            <a:r>
              <a:rPr lang="it-IT" dirty="0" smtClean="0"/>
              <a:t>per raccolta dati bancari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Dati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Telefono famiglie</a:t>
            </a:r>
          </a:p>
          <a:p>
            <a:r>
              <a:rPr lang="it-IT" dirty="0" smtClean="0"/>
              <a:t>Mail famiglie</a:t>
            </a:r>
          </a:p>
          <a:p>
            <a:endParaRPr lang="it-IT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Spese ammissibili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Vitto</a:t>
            </a:r>
            <a:r>
              <a:rPr lang="it-IT" dirty="0" smtClean="0"/>
              <a:t>:</a:t>
            </a:r>
          </a:p>
          <a:p>
            <a:r>
              <a:rPr lang="it-IT" dirty="0" smtClean="0"/>
              <a:t> Francia, cifra forfettaria eventualmente integrabile durante il soggiorno, versata su C.C. alla partenza</a:t>
            </a:r>
          </a:p>
          <a:p>
            <a:r>
              <a:rPr lang="it-IT" dirty="0" smtClean="0"/>
              <a:t> per l’Irlanda buono di €55 la settimana</a:t>
            </a:r>
          </a:p>
          <a:p>
            <a:endParaRPr lang="it-IT" dirty="0" smtClean="0"/>
          </a:p>
          <a:p>
            <a:r>
              <a:rPr lang="it-I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Trasporti locali </a:t>
            </a:r>
            <a:r>
              <a:rPr lang="it-IT" dirty="0" smtClean="0"/>
              <a:t>(avvertire prima di fare un abbonamento)</a:t>
            </a:r>
          </a:p>
          <a:p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Spese totalmente a carico dei borsisti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Eventuale viaggio per test universitari</a:t>
            </a:r>
          </a:p>
          <a:p>
            <a:r>
              <a:rPr lang="it-IT" dirty="0" smtClean="0"/>
              <a:t>Spese voluttuarie (capi di abbigliamento, ristorante, alcolici)</a:t>
            </a: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Possono essere coperte solo se i fondi lo permettono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Visite culturali</a:t>
            </a:r>
            <a:r>
              <a:rPr lang="it-IT" dirty="0" smtClean="0"/>
              <a:t>:</a:t>
            </a:r>
          </a:p>
          <a:p>
            <a:endParaRPr lang="it-IT" dirty="0" smtClean="0"/>
          </a:p>
          <a:p>
            <a:r>
              <a:rPr lang="it-IT" dirty="0" smtClean="0"/>
              <a:t> trasporti per visite</a:t>
            </a:r>
          </a:p>
          <a:p>
            <a:r>
              <a:rPr lang="it-IT" dirty="0" smtClean="0"/>
              <a:t> musei</a:t>
            </a:r>
          </a:p>
          <a:p>
            <a:r>
              <a:rPr lang="it-IT" dirty="0" smtClean="0"/>
              <a:t> </a:t>
            </a:r>
            <a:r>
              <a:rPr lang="it-IT" dirty="0" err="1" smtClean="0"/>
              <a:t>teatro…</a:t>
            </a:r>
            <a:endParaRPr lang="it-IT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Rendicontazione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TUTTE le spese vanno rendicontate presentando uno scontrino. Ogni voce dello scontrino sarà controllata.</a:t>
            </a:r>
          </a:p>
          <a:p>
            <a:r>
              <a:rPr lang="it-IT" dirty="0" smtClean="0"/>
              <a:t>Sarà versata una cifra iniziale che potrà essere aumentata in caso di bisogno (per esempio per fare un abbonamento) previa valutazione del tutor. Gli avanzi non spesi saranno restituiti o scalati dalla cauzione.</a:t>
            </a:r>
            <a:endParaRPr lang="it-IT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Lun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127</TotalTime>
  <Words>658</Words>
  <Application>Microsoft Office PowerPoint</Application>
  <PresentationFormat>Presentazione su schermo (4:3)</PresentationFormat>
  <Paragraphs>92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6" baseType="lpstr">
      <vt:lpstr>Luna</vt:lpstr>
      <vt:lpstr>Liceo Porporato Talenti Neodiplomati    Cork   Dublino Lorient  </vt:lpstr>
      <vt:lpstr>Impegni per formazione</vt:lpstr>
      <vt:lpstr>Impegni per formazione</vt:lpstr>
      <vt:lpstr>Da circ. n. 449 del 22-4-2016</vt:lpstr>
      <vt:lpstr>Ruoli specifici di</vt:lpstr>
      <vt:lpstr>Cauzione</vt:lpstr>
      <vt:lpstr>Date stage</vt:lpstr>
      <vt:lpstr>Cosa portare con sè</vt:lpstr>
      <vt:lpstr>Assicurazione </vt:lpstr>
      <vt:lpstr>Conto corrente</vt:lpstr>
      <vt:lpstr>Dati </vt:lpstr>
      <vt:lpstr>Spese ammissibili</vt:lpstr>
      <vt:lpstr>Spese totalmente a carico dei borsisti</vt:lpstr>
      <vt:lpstr>Possono essere coperte solo se i fondi lo permettono</vt:lpstr>
      <vt:lpstr>Rendicontazione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Riunione 27/4/2016</dc:title>
  <dc:creator>UTENTE</dc:creator>
  <cp:lastModifiedBy>User</cp:lastModifiedBy>
  <cp:revision>21</cp:revision>
  <dcterms:created xsi:type="dcterms:W3CDTF">2016-04-21T09:29:42Z</dcterms:created>
  <dcterms:modified xsi:type="dcterms:W3CDTF">2016-05-01T17:29:34Z</dcterms:modified>
</cp:coreProperties>
</file>